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96" r:id="rId2"/>
    <p:sldId id="289" r:id="rId3"/>
    <p:sldId id="297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361D1-E861-4F9C-8BD1-D6BBB1267FF7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4544C-89D7-45E6-83EC-8091578040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27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D43FAF5-0411-6678-E62E-C9D9D1BA9430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D7A68-3D71-4448-866D-15A7A2D3B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25E33BD-6785-432A-85B2-B370C0DEE0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536DD9-2F49-4522-987B-FE5CDCE50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418B65-1186-48E7-A800-88765DEEC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50F47B-E14C-40DC-9D3E-00930677E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557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2E01BF-3438-4C70-B0E2-8DB1B754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3F06639-63F8-45D5-8429-78B98ABA7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664605-D11E-408C-A02E-56F79791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66F2AA0-7314-424D-B1F1-38BE371BA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BE7F10-6C02-49CC-B293-D98BFF7C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17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0346C0-AB5C-4D0A-BEDA-C723175E1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3C0D7A-74DF-4670-969A-AD3666B83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C9427BF-EEBE-484A-8FA4-B5ED4AF2F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210E2D-0F30-4B68-9A88-C7B2B1CAB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F7A2D77-F398-4C64-8A88-F76CF0C5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103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43F73-D96C-4DE9-9D45-8E9111E9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4D1959-65B0-45F5-ADCF-1B313D1D8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8E571AC-C511-439F-8500-7C352A649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6183480-BC3B-485B-A6D2-4D748F02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2B77411-620A-44F9-9F13-FAACE17F0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81D41C-95C2-49DD-AC78-80364FC5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094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8ABEB9-1BC0-49BA-9E80-A9B3CE55D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CD6205-64C1-4EDB-B04E-B84D80525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DD91308-C5B7-4814-B117-84C8712304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FF73E2-190D-4317-8ED9-FC410BF7D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8D47A50-ADF9-4BCD-BFFE-A78528563B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ADC62BF-0CE9-4075-872E-D662B91A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9C386AB-F23C-4119-A9D0-EC434A2DC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1DEA223-60D1-4E9A-BAFA-DBF4FBC70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3338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9750A-D264-4225-A31F-76BD68353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94D503-110C-4309-8020-213B0A65D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75071A5-BB23-45B1-997E-F54A3ECCA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EA92CD-4676-480E-A137-4C7D7E38C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5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FBC6D0C-B02C-48C9-B0F1-06A6B79FD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6F5DF81-E4F8-445A-A783-390E7B14D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9B8007B-BEF1-44C1-8917-5206FE2DF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14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088C2A-9085-4726-9019-F1D718281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CD1FC-7A74-40EE-BEAF-3988AA3FE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4A6441A-B602-4BA6-A964-09A952977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C1DF97-2ABC-4161-BE53-556542531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D882F82-9DB3-4F2F-AF36-20AFBF13F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848DA5-0AB6-4FFB-A228-F44BDA850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8309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BEE50-258B-428B-BFA5-26B05D293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5D57197-0CB1-48CD-8CE4-E66936C22A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F07998C-2983-46EF-9340-D29DC2D40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AD5A5F3-620B-4704-ACC8-81740D0FE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FB11BE-0C1E-462C-BAF4-EFD2F6E56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B2A71B-69A7-47DB-864A-1C90011E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436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E0343B-7B30-4F9E-AB0C-2C4939EEA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3B7E21-F80E-4051-BCA5-C7DC343C8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804F63-EA0E-44C0-8436-2C2B30BD2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9D231F-1324-43CD-B4C3-6887B0E8D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AC72D5-0C11-43DF-AA41-2D33DA47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182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D140CC8-00C2-404E-A5A9-5F428E0561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9B57BB6-4032-4345-9B6D-80D2A43A1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ACB3B6-86FD-4128-B430-ABA797B01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7088EB-A078-4B1A-85A4-B704A3484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23A94E-CA26-4343-80AC-8030FC2DD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705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6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007435" y="0"/>
            <a:ext cx="10753195" cy="1268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defRPr sz="3200" b="0">
                <a:solidFill>
                  <a:srgbClr val="056336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cxnSp>
        <p:nvCxnSpPr>
          <p:cNvPr id="9" name="Gerader Verbinder 8"/>
          <p:cNvCxnSpPr>
            <a:cxnSpLocks/>
          </p:cNvCxnSpPr>
          <p:nvPr userDrawn="1"/>
        </p:nvCxnSpPr>
        <p:spPr bwMode="auto">
          <a:xfrm>
            <a:off x="1007435" y="6117299"/>
            <a:ext cx="11184565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81313" y="6213310"/>
            <a:ext cx="1420747" cy="473583"/>
          </a:xfrm>
          <a:prstGeom prst="rect">
            <a:avLst/>
          </a:prstGeom>
        </p:spPr>
      </p:pic>
      <p:pic>
        <p:nvPicPr>
          <p:cNvPr id="16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294895" y="6328976"/>
            <a:ext cx="864096" cy="23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8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4_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>
          <a:xfrm>
            <a:off x="1007435" y="0"/>
            <a:ext cx="10753195" cy="1268760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defRPr sz="3200" b="0">
                <a:solidFill>
                  <a:srgbClr val="056336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cxnSp>
        <p:nvCxnSpPr>
          <p:cNvPr id="9" name="Gerader Verbinder 8"/>
          <p:cNvCxnSpPr>
            <a:cxnSpLocks/>
          </p:cNvCxnSpPr>
          <p:nvPr userDrawn="1"/>
        </p:nvCxnSpPr>
        <p:spPr bwMode="auto">
          <a:xfrm>
            <a:off x="1007435" y="6117299"/>
            <a:ext cx="11184565" cy="0"/>
          </a:xfrm>
          <a:prstGeom prst="line">
            <a:avLst/>
          </a:prstGeom>
          <a:ln w="3175" cap="rnd">
            <a:solidFill>
              <a:srgbClr val="0563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881313" y="6213310"/>
            <a:ext cx="1420747" cy="473583"/>
          </a:xfrm>
          <a:prstGeom prst="rect">
            <a:avLst/>
          </a:prstGeom>
        </p:spPr>
      </p:pic>
      <p:pic>
        <p:nvPicPr>
          <p:cNvPr id="16" name="Bild 3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0294895" y="6328976"/>
            <a:ext cx="864096" cy="230425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 bwMode="auto">
          <a:xfrm>
            <a:off x="1007435" y="1892831"/>
            <a:ext cx="4512500" cy="4118632"/>
          </a:xfrm>
          <a:prstGeom prst="rect">
            <a:avLst/>
          </a:prstGeom>
        </p:spPr>
        <p:txBody>
          <a:bodyPr lIns="0" tIns="0" rIns="0" bIns="0"/>
          <a:lstStyle>
            <a:lvl1pPr marL="380990" indent="-380990">
              <a:spcBef>
                <a:spcPts val="2667"/>
              </a:spcBef>
              <a:buFont typeface="Arial"/>
              <a:buChar char="•"/>
              <a:defRPr sz="1867">
                <a:latin typeface="+mn-lt"/>
              </a:defRPr>
            </a:lvl1pPr>
          </a:lstStyle>
          <a:p>
            <a:pPr marL="285750" indent="-285750">
              <a:buFont typeface="Arial"/>
              <a:buChar char="•"/>
              <a:defRPr/>
            </a:pPr>
            <a:endParaRPr lang="de-DE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1"/>
          </p:nvPr>
        </p:nvSpPr>
        <p:spPr bwMode="auto">
          <a:xfrm>
            <a:off x="6288021" y="1892831"/>
            <a:ext cx="4870968" cy="4118632"/>
          </a:xfrm>
          <a:prstGeom prst="rect">
            <a:avLst/>
          </a:prstGeom>
        </p:spPr>
        <p:txBody>
          <a:bodyPr lIns="0" tIns="0" rIns="0" bIns="0"/>
          <a:lstStyle>
            <a:lvl1pPr marL="380990" indent="-380990">
              <a:spcBef>
                <a:spcPts val="2667"/>
              </a:spcBef>
              <a:buFont typeface="Arial"/>
              <a:buChar char="•"/>
              <a:defRPr sz="1867">
                <a:latin typeface="+mn-lt"/>
              </a:defRPr>
            </a:lvl1pPr>
          </a:lstStyle>
          <a:p>
            <a:pPr marL="285750" indent="-285750">
              <a:buFont typeface="Arial"/>
              <a:buChar char="•"/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95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6F97562-2AAE-43C4-9124-A0557950A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E04DAB0-6497-4734-BE7A-4C136C9C1E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65264E-F616-44F9-BC36-3723D65F92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6FA85-AE9C-467F-9A81-8991D021123B}" type="datetimeFigureOut">
              <a:rPr lang="de-DE" smtClean="0"/>
              <a:t>27.09.2024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8EC031-9DE7-4BFE-81D5-5170FD3FDC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EA5E0D-3899-42DF-A1D4-E11E9AD522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BC251-655B-4C49-8C45-6AA4DA4838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065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-netz-gehen.de/test-handysucht-computersucht/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nlinesucht.de/" TargetMode="External"/><Relationship Id="rId3" Type="http://schemas.openxmlformats.org/officeDocument/2006/relationships/notesSlide" Target="../notesSlides/notesSlide1.xml"/><Relationship Id="rId7" Type="http://schemas.openxmlformats.org/officeDocument/2006/relationships/hyperlink" Target="https://www.aktiv-gegen-mediensucht.de/" TargetMode="Externa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Relationship Id="rId6" Type="http://schemas.openxmlformats.org/officeDocument/2006/relationships/hyperlink" Target="https://www.dhs.de/" TargetMode="External"/><Relationship Id="rId5" Type="http://schemas.openxmlformats.org/officeDocument/2006/relationships/hyperlink" Target="https://www.erstehilfe-internetsucht.de/" TargetMode="External"/><Relationship Id="rId10" Type="http://schemas.openxmlformats.org/officeDocument/2006/relationships/hyperlink" Target="https://www.bundesdrogenbeauftragter.de/" TargetMode="External"/><Relationship Id="rId4" Type="http://schemas.openxmlformats.org/officeDocument/2006/relationships/hyperlink" Target="https://jugendnotmail.de/" TargetMode="External"/><Relationship Id="rId9" Type="http://schemas.openxmlformats.org/officeDocument/2006/relationships/hyperlink" Target="https://www.fv-medienabhaengigkeit.de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leando.de/artikel/lernen-im-social-web" TargetMode="External"/><Relationship Id="rId3" Type="http://schemas.openxmlformats.org/officeDocument/2006/relationships/hyperlink" Target="https://www.bundesgesundheitsministerium.de/service/begriffe-von-a-z/o/online-sucht/" TargetMode="External"/><Relationship Id="rId7" Type="http://schemas.openxmlformats.org/officeDocument/2006/relationships/hyperlink" Target="https://www.bpb.de/lernen/digitale-bildung/werkstatt/542453/lebenswelt-internet-digital-streetwork-als-aufsuchende-sozialarbeit-im-netz/?pk_campaign=nl2023-11-15&amp;pk_kwd=542453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6" Type="http://schemas.openxmlformats.org/officeDocument/2006/relationships/hyperlink" Target="https://www.br.de/sogehtmedien/weiterfuehrende-schulen/handy-sucht-smartphone-abhaengigkeit-100.html" TargetMode="External"/><Relationship Id="rId5" Type="http://schemas.openxmlformats.org/officeDocument/2006/relationships/hyperlink" Target="https://www.ins-netz-gehen.de/tipps/gegen-langeweile-beschaeftigungsideen/" TargetMode="External"/><Relationship Id="rId4" Type="http://schemas.openxmlformats.org/officeDocument/2006/relationships/hyperlink" Target="https://www.ins-netz-gehen.de/test-handysucht-computersucht/" TargetMode="External"/><Relationship Id="rId9" Type="http://schemas.openxmlformats.org/officeDocument/2006/relationships/hyperlink" Target="https://www.mpfs.de/studie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F75B92-A312-4F77-8C6A-A4E29A781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435" y="-315416"/>
            <a:ext cx="10753195" cy="932723"/>
          </a:xfrm>
        </p:spPr>
        <p:txBody>
          <a:bodyPr/>
          <a:lstStyle/>
          <a:p>
            <a:r>
              <a:rPr lang="de-DE" sz="2667" dirty="0"/>
              <a:t>Es ist wichtig, empathisch und zugewandt bei diesem Thema zu sein: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147AF22-2951-450C-B5F0-7FEC4A675A50}"/>
              </a:ext>
            </a:extLst>
          </p:cNvPr>
          <p:cNvSpPr txBox="1"/>
          <p:nvPr/>
        </p:nvSpPr>
        <p:spPr>
          <a:xfrm>
            <a:off x="911424" y="932723"/>
            <a:ext cx="9985109" cy="531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Vorbereitung des Gesprächs</a:t>
            </a: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durch Informationen zu Online Sucht und ihren Anzeichen, um das Gespräch fundiert und verständnisvoll führen zu können</a:t>
            </a:r>
          </a:p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 </a:t>
            </a: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ruhiger und privater Ort</a:t>
            </a: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ist für das Gespräch wichtig, um eine vertrauensvolle Atmosphäre zu schaffen</a:t>
            </a:r>
          </a:p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Teile deine Beobachtungen</a:t>
            </a: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ohne Vorwürfe zu machen, z. B.: „Mir ist aufgefallen, dass du während der Arbeitszeit oft online bist und das deine Arbeit beeinträchtigt. Ich nehme auch wahr, dass du häufig müde bist. Stimmt das?</a:t>
            </a:r>
          </a:p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 dem/der Auszubildenden die Möglichkeit, </a:t>
            </a: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seine/ihre Sichtweise zu schildern und höre aktiv zu</a:t>
            </a:r>
            <a:endParaRPr lang="de-DE" sz="1600" dirty="0"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Biete Hilfe an, indem du über </a:t>
            </a: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Unterstützungsangebote</a:t>
            </a: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wie Beratungsstellen oder betriebliche Gesundheitsprogramme informierst oder einen Online Test vorschlägst </a:t>
            </a:r>
            <a:r>
              <a:rPr lang="de-DE" sz="1600" u="sng" dirty="0">
                <a:solidFill>
                  <a:srgbClr val="0000FF"/>
                </a:solidFill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Gesunde Mediennutzung | Der Selbsttest von Ins Netz gehen (ins-netz-gehen.de)</a:t>
            </a:r>
            <a:endParaRPr lang="de-DE" sz="1600" dirty="0"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189" indent="-457189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Erarbeitet </a:t>
            </a: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gemeinsam einen Plan</a:t>
            </a: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um die Situation in der Ausbildung zu verbessern, z. B. Regulierung des Handygebrauchs während der Arbeitszeit; Termin, bis wann eine Beratungsstelle kontaktiert werden soll</a:t>
            </a:r>
          </a:p>
          <a:p>
            <a:pPr marL="457189" indent="-457189" algn="just">
              <a:lnSpc>
                <a:spcPct val="115000"/>
              </a:lnSpc>
              <a:spcAft>
                <a:spcPts val="1333"/>
              </a:spcAft>
              <a:buFont typeface="Symbol" panose="05050102010706020507" pitchFamily="18" charset="2"/>
              <a:buChar char=""/>
            </a:pP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Vereinbare regelmäßige Gespräche, um den </a:t>
            </a:r>
            <a:r>
              <a:rPr lang="de-DE" sz="1600" b="1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Fortschritt der vereinbarten Schritte zu verfolgen</a:t>
            </a:r>
            <a:r>
              <a:rPr lang="de-DE" sz="1600" dirty="0"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weitere Unterstützung anzubieten</a:t>
            </a:r>
          </a:p>
          <a:p>
            <a:endParaRPr lang="de-DE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69743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b="1" dirty="0"/>
              <a:t>Hilfestellen bei Suchtproblemen</a:t>
            </a:r>
            <a:endParaRPr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 marL="228594" indent="-228594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https://jugendnotmail.de/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https://www.erstehilfe-internetsucht.de/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https://www.dhs.de/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https://www.aktiv-gegen-mediensucht.de/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https://www.onlinesucht.de/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594" indent="-228594">
              <a:buClr>
                <a:srgbClr val="002060"/>
              </a:buClr>
              <a:buFont typeface="Arial" panose="020B0604020202020204" pitchFamily="34" charset="0"/>
              <a:buChar char="•"/>
              <a:defRPr/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https://www.fv-medienabhaengigkeit.de/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sz="1600" dirty="0">
              <a:latin typeface="+mj-l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 marL="228594" indent="-228594"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+mj-lt"/>
                <a:hlinkClick r:id="rId10"/>
              </a:rPr>
              <a:t>https://www.bundesdrogenbeauftragter.de/</a:t>
            </a:r>
            <a:endParaRPr lang="de-DE" sz="1600" dirty="0">
              <a:latin typeface="+mj-lt"/>
            </a:endParaRPr>
          </a:p>
          <a:p>
            <a:pPr marL="228594" indent="-228594"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Schuldnerberatung in der jeweiligen Stadt</a:t>
            </a:r>
            <a:endParaRPr lang="de-DE" sz="1600" dirty="0">
              <a:latin typeface="+mj-lt"/>
            </a:endParaRPr>
          </a:p>
          <a:p>
            <a:pPr marL="228594" indent="-228594">
              <a:buFont typeface="Arial" panose="020B0604020202020204" pitchFamily="34" charset="0"/>
              <a:buChar char="•"/>
              <a:defRPr/>
            </a:pPr>
            <a:r>
              <a:rPr lang="de-DE" sz="1600" dirty="0">
                <a:latin typeface="+mj-lt"/>
                <a:cs typeface="Times New Roman" panose="02020603050405020304" pitchFamily="18" charset="0"/>
              </a:rPr>
              <a:t>Sucht Nothilfe: 01806 313031</a:t>
            </a:r>
          </a:p>
          <a:p>
            <a:pPr>
              <a:defRPr/>
            </a:pPr>
            <a:endParaRPr lang="de-DE" sz="1600" dirty="0">
              <a:latin typeface="+mj-l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9C322-89E4-4115-A980-71EF4736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Linksammlung zum Thema: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73AB18C-8EE4-4620-B798-1541B48B5089}"/>
              </a:ext>
            </a:extLst>
          </p:cNvPr>
          <p:cNvSpPr txBox="1"/>
          <p:nvPr/>
        </p:nvSpPr>
        <p:spPr>
          <a:xfrm>
            <a:off x="1007435" y="1796819"/>
            <a:ext cx="10753195" cy="4546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Online-Sucht | BMG (bundesgesundheitsministerium.de)</a:t>
            </a:r>
            <a:endParaRPr lang="de-DE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Gesunde Mediennutzung | Der Selbsttest von Ins Netz gehen (ins-netz-gehen.de)</a:t>
            </a:r>
            <a:endParaRPr lang="de-DE" sz="16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BZgA Jugendportal: Gib Langeweile keine Chance: Alternative Beschäftigungsideen (ins-netz-gehen.de)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Unterrichtseinheit: Ab wann bin ich abhängig von meinem Handy? | Sekundarstufe | so geht MEDIEN (br.de)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Lebenswelt Internet – Digital Streetwork als aufsuchende Sozialarbeit im Netz | Digitale Zivilgesellschaft | bpb.de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Lernen im </a:t>
            </a:r>
            <a:r>
              <a:rPr lang="de-DE" sz="1600" u="sng" dirty="0" err="1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Social</a:t>
            </a:r>
            <a:r>
              <a:rPr lang="de-DE" sz="1600" u="sng" dirty="0">
                <a:solidFill>
                  <a:srgbClr val="0000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 Web (leando.de)</a:t>
            </a:r>
            <a:endParaRPr lang="de-DE" sz="1600" u="sng" dirty="0">
              <a:solidFill>
                <a:srgbClr val="0000FF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333"/>
              </a:spcAft>
            </a:pPr>
            <a:r>
              <a:rPr lang="de-DE" sz="1600" u="sng" dirty="0" err="1">
                <a:solidFill>
                  <a:srgbClr val="02633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Medi</a:t>
            </a:r>
            <a:r>
              <a:rPr lang="de-DE" sz="1600" u="sng" dirty="0" err="1">
                <a:solidFill>
                  <a:srgbClr val="026336"/>
                </a:solidFill>
                <a:latin typeface="+mj-lt"/>
                <a:cs typeface="Times New Roman" panose="02020603050405020304" pitchFamily="18" charset="0"/>
                <a:hlinkClick r:id="rId9"/>
              </a:rPr>
              <a:t>enpdagogischer</a:t>
            </a:r>
            <a:r>
              <a:rPr lang="de-DE" sz="1600" u="sng" dirty="0">
                <a:solidFill>
                  <a:srgbClr val="026336"/>
                </a:solidFill>
                <a:latin typeface="+mj-lt"/>
                <a:cs typeface="Times New Roman" panose="02020603050405020304" pitchFamily="18" charset="0"/>
                <a:hlinkClick r:id="rId9"/>
              </a:rPr>
              <a:t> Forschungsverbund Südwest – JIM-Studie (https://www.mpfs.de/studien/)</a:t>
            </a:r>
            <a:endParaRPr lang="de-DE" sz="1600" u="sng" dirty="0">
              <a:solidFill>
                <a:srgbClr val="026336"/>
              </a:solidFill>
              <a:latin typeface="+mj-lt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de-DE" sz="1867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de-DE" sz="1867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333"/>
              </a:spcAft>
            </a:pPr>
            <a:endParaRPr lang="de-DE" sz="1867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74417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</Words>
  <Application>Microsoft Office PowerPoint</Application>
  <PresentationFormat>Breitbild</PresentationFormat>
  <Paragraphs>29</Paragraphs>
  <Slides>3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Lucida Sans</vt:lpstr>
      <vt:lpstr>Symbol</vt:lpstr>
      <vt:lpstr>Office</vt:lpstr>
      <vt:lpstr>Es ist wichtig, empathisch und zugewandt bei diesem Thema zu sein:</vt:lpstr>
      <vt:lpstr>Hilfestellen bei Suchtproblemen</vt:lpstr>
      <vt:lpstr>Linksammlung zum Thema: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 ist wichtig, empathisch und zugewandt bei diesem Thema zu sein:</dc:title>
  <dc:creator>Hahne, Ilka</dc:creator>
  <cp:lastModifiedBy>Hahne, Ilka</cp:lastModifiedBy>
  <cp:revision>1</cp:revision>
  <dcterms:created xsi:type="dcterms:W3CDTF">2024-09-27T11:56:00Z</dcterms:created>
  <dcterms:modified xsi:type="dcterms:W3CDTF">2024-09-27T12:00:30Z</dcterms:modified>
</cp:coreProperties>
</file>