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336" r:id="rId2"/>
    <p:sldId id="367" r:id="rId3"/>
    <p:sldId id="370" r:id="rId4"/>
    <p:sldId id="371" r:id="rId5"/>
    <p:sldId id="372" r:id="rId6"/>
    <p:sldId id="369" r:id="rId7"/>
    <p:sldId id="373" r:id="rId8"/>
    <p:sldId id="374" r:id="rId9"/>
  </p:sldIdLst>
  <p:sldSz cx="9144000" cy="6858000" type="screen4x3"/>
  <p:notesSz cx="6797675" cy="9928225"/>
  <p:custDataLst>
    <p:tags r:id="rId12"/>
  </p:custDataLst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B000"/>
    <a:srgbClr val="88AC04"/>
    <a:srgbClr val="79AE02"/>
    <a:srgbClr val="3FB000"/>
    <a:srgbClr val="04B018"/>
    <a:srgbClr val="C0F2C6"/>
    <a:srgbClr val="FF6565"/>
    <a:srgbClr val="FF9B9B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4" autoAdjust="0"/>
    <p:restoredTop sz="94660"/>
  </p:normalViewPr>
  <p:slideViewPr>
    <p:cSldViewPr snapToObjects="1" showGuides="1">
      <p:cViewPr varScale="1">
        <p:scale>
          <a:sx n="74" d="100"/>
          <a:sy n="74" d="100"/>
        </p:scale>
        <p:origin x="978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53E5D-EB44-45B6-B74C-B3ED47917E85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937C8D-86D0-4097-A312-6CDA092FE9B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7868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D9834-3A8D-4CD6-8F4A-21B51947B054}" type="datetimeFigureOut">
              <a:rPr lang="de-DE" smtClean="0"/>
              <a:t>22.10.2024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897F4-ED34-4BB8-B4D4-A50EC4F00E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979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1699" y="6196192"/>
            <a:ext cx="1709060" cy="432551"/>
          </a:xfrm>
          <a:prstGeom prst="rect">
            <a:avLst/>
          </a:prstGeom>
        </p:spPr>
      </p:pic>
      <p:pic>
        <p:nvPicPr>
          <p:cNvPr id="4" name="Bild 3" descr="140209_rotes-Band-A4-fr Kopie Kopie.jpg"/>
          <p:cNvPicPr>
            <a:picLocks noChangeAspect="1"/>
          </p:cNvPicPr>
          <p:nvPr userDrawn="1"/>
        </p:nvPicPr>
        <p:blipFill>
          <a:blip r:embed="rId4"/>
          <a:srcRect t="42222"/>
          <a:stretch>
            <a:fillRect/>
          </a:stretch>
        </p:blipFill>
        <p:spPr>
          <a:xfrm>
            <a:off x="416" y="0"/>
            <a:ext cx="9151200" cy="39657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kollegiale-beratung.de/methodik-und-ablauf-von-kollegialer-beratung-in-sechs-phasen.html" TargetMode="External"/><Relationship Id="rId2" Type="http://schemas.openxmlformats.org/officeDocument/2006/relationships/hyperlink" Target="https://uol.de/fileadmin/user_upload/diz/download/Studium_und_Lehre/Zusatzangebote/SELBSTSTUDIUM_Kollegiale_Fallberatung_06-2020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1484784"/>
            <a:ext cx="3513314" cy="1788596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4322466" y="3846239"/>
            <a:ext cx="5277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de-DE" sz="36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  <a:p>
            <a:endParaRPr lang="de-DE" sz="3600" dirty="0">
              <a:solidFill>
                <a:schemeClr val="tx1">
                  <a:lumMod val="75000"/>
                  <a:lumOff val="2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489" y="3356992"/>
            <a:ext cx="7705725" cy="2724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20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C583B19-734E-46CC-9505-261924896C7F}"/>
              </a:ext>
            </a:extLst>
          </p:cNvPr>
          <p:cNvSpPr txBox="1"/>
          <p:nvPr/>
        </p:nvSpPr>
        <p:spPr>
          <a:xfrm flipH="1">
            <a:off x="945311" y="2132856"/>
            <a:ext cx="7155081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  <a:p>
            <a:endParaRPr lang="de-DE" sz="2000" i="1" dirty="0"/>
          </a:p>
          <a:p>
            <a:endParaRPr lang="de-DE" sz="1400" dirty="0"/>
          </a:p>
          <a:p>
            <a:r>
              <a:rPr lang="de-DE" b="1" dirty="0"/>
              <a:t>Kollegiale Fallberatung </a:t>
            </a:r>
          </a:p>
          <a:p>
            <a:endParaRPr lang="de-DE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die Kollegiale Fallberatung ist ein strukturiertes Beratungsgespräch unter Kolleg*innen, bei dem nach Lösungen für ein konkretes berufliches Problem gesucht wird.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folgt einem vorgegebenen Ablauf mit verteilten Rollen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das Vorgehen ist strikt in Phasen (Schritten) gegliedert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5-10 Personen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hier die verkürzte Version in 30 Minuten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auch online möglich</a:t>
            </a:r>
          </a:p>
          <a:p>
            <a:r>
              <a:rPr lang="de-DE" dirty="0"/>
              <a:t> </a:t>
            </a:r>
          </a:p>
          <a:p>
            <a:endParaRPr lang="de-DE" sz="1400" dirty="0"/>
          </a:p>
          <a:p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43343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804890" y="1700808"/>
            <a:ext cx="787156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b="1" dirty="0"/>
              <a:t>Rollen der Gruppenmitglieder </a:t>
            </a:r>
          </a:p>
          <a:p>
            <a:endParaRPr lang="de-DE" sz="1600" dirty="0"/>
          </a:p>
          <a:p>
            <a:pPr lvl="0"/>
            <a:r>
              <a:rPr lang="de-DE" sz="1600" b="1" dirty="0"/>
              <a:t>Moderator*in</a:t>
            </a:r>
            <a:r>
              <a:rPr lang="de-DE" sz="1600" dirty="0"/>
              <a:t> </a:t>
            </a:r>
            <a:r>
              <a:rPr lang="de-DE" sz="1400" dirty="0"/>
              <a:t>strukturiert, achtet auf Einhaltung der Regeln/des Schemas, unterstützt ggfs. den Fallgebenden bei der Formulierung der Fragestellung</a:t>
            </a:r>
          </a:p>
          <a:p>
            <a:pPr lvl="0"/>
            <a:endParaRPr lang="de-DE" sz="1600" b="1" dirty="0"/>
          </a:p>
          <a:p>
            <a:pPr lvl="0"/>
            <a:r>
              <a:rPr lang="de-DE" sz="1600" b="1" dirty="0"/>
              <a:t>Zeitwächter*in/Protokollant*in</a:t>
            </a:r>
            <a:r>
              <a:rPr lang="de-DE" sz="1600" dirty="0"/>
              <a:t> </a:t>
            </a:r>
            <a:r>
              <a:rPr lang="de-DE" sz="1400" dirty="0"/>
              <a:t>hat die Zeit im Blick und schreibt stichpunktartig Perspektiven und Ideen mit</a:t>
            </a:r>
          </a:p>
          <a:p>
            <a:pPr lvl="0"/>
            <a:endParaRPr lang="de-DE" sz="1600" b="1" dirty="0"/>
          </a:p>
          <a:p>
            <a:pPr lvl="0"/>
            <a:r>
              <a:rPr lang="de-DE" sz="1600" b="1" dirty="0"/>
              <a:t>Fallgeber*in</a:t>
            </a:r>
            <a:r>
              <a:rPr lang="de-DE" sz="1600" dirty="0"/>
              <a:t>: 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de-DE" sz="1400" dirty="0"/>
              <a:t>stellt der Runde eine aktuelle Praxissituation bzw. einen Fall vor. 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de-DE" sz="1400" dirty="0"/>
              <a:t>schildert seine/ihre Perspektive und gibt wichtige Informationen, die zum Verständnis der Situation bzw. des Falls beitragen. </a:t>
            </a:r>
          </a:p>
          <a:p>
            <a:pPr marL="285750" lvl="0" indent="-285750">
              <a:buFont typeface="Courier New" panose="02070309020205020404" pitchFamily="49" charset="0"/>
              <a:buChar char="o"/>
            </a:pPr>
            <a:r>
              <a:rPr lang="de-DE" sz="1400" dirty="0"/>
              <a:t>formuliert eine Schlüsselfrage, die das aktuelle Anliegen widerspiegelt. Es können auch Emotionen verbalisiert werden - der Grad der Öffnung beim Erzählen bleibt dem Fallgebenden überlassen, aber je größer die Öffnung, desto konkreter und hilfreicher kann die Beratung ausfallen.</a:t>
            </a:r>
          </a:p>
          <a:p>
            <a:pPr lvl="0"/>
            <a:endParaRPr lang="de-DE" sz="1600" b="1" dirty="0"/>
          </a:p>
          <a:p>
            <a:pPr lvl="0"/>
            <a:r>
              <a:rPr lang="de-DE" sz="1600" b="1" dirty="0"/>
              <a:t>Beratende</a:t>
            </a:r>
            <a:endParaRPr lang="de-DE" sz="1600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17108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683568" y="2492896"/>
            <a:ext cx="727280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Regeln </a:t>
            </a:r>
            <a:endParaRPr lang="de-DE" dirty="0"/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Schritte werden strikt eingehalten.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Fallgeber*in stellt Fall fokussiert auf die eigene Fragestellung dar.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Beratende hören aufmerksam zu und achten auf Stimme, Körpersprache, Reihenfolge der Informationen und eigene Empfindungen.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Fallgeber*in wird nicht unterbrochen. 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Statements und/oder Diskussionen sind nicht erlaubt.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Fallgeber*in hält sich ganz zurück, nimmt auf, was den Beratenden zur Fragestellung einfällt.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95373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754849" y="1844824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Beispiele: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Konflikte mit oder zwischen Auszubildenden, Kolleg*innen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Veränderung von Verhaltensweisen von Azubis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Bewältigung neuer Aufgaben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Situationen, die Sie unsicher zurücklassen, richtig gehandelt zu haben</a:t>
            </a:r>
          </a:p>
          <a:p>
            <a:pPr marL="285750" lvl="0" indent="-285750">
              <a:buFont typeface="Wingdings" panose="05000000000000000000" pitchFamily="2" charset="2"/>
              <a:buChar char="§"/>
            </a:pPr>
            <a:r>
              <a:rPr lang="de-DE" dirty="0"/>
              <a:t>Weitere Situationen oder Erfahrungen, die Sie im Nachhinein gedanklich weiterbeschäftigen oder die Unzufriedenheit nach sich ziehen</a:t>
            </a:r>
          </a:p>
          <a:p>
            <a:r>
              <a:rPr lang="de-DE" dirty="0"/>
              <a:t> </a:t>
            </a:r>
          </a:p>
          <a:p>
            <a:r>
              <a:rPr lang="de-DE" dirty="0"/>
              <a:t> </a:t>
            </a:r>
          </a:p>
          <a:p>
            <a:r>
              <a:rPr lang="de-DE" dirty="0"/>
              <a:t>Voraussetzungen:</a:t>
            </a:r>
          </a:p>
          <a:p>
            <a:pPr lvl="0"/>
            <a:r>
              <a:rPr lang="de-DE" dirty="0"/>
              <a:t>Vertrauen und Vertraulichkeit, Verschwiegenheit</a:t>
            </a:r>
          </a:p>
          <a:p>
            <a:pPr lvl="0"/>
            <a:r>
              <a:rPr lang="de-DE" dirty="0"/>
              <a:t>Offenheit, Unterstützung und Beteiligung, Wertschätzung</a:t>
            </a:r>
          </a:p>
          <a:p>
            <a:r>
              <a:rPr lang="de-DE" dirty="0"/>
              <a:t> 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03496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547664" y="3140968"/>
            <a:ext cx="7344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Haben Sie einen Fall, den wir bearbeiten könnten?</a:t>
            </a:r>
          </a:p>
        </p:txBody>
      </p:sp>
    </p:spTree>
    <p:extLst>
      <p:ext uri="{BB962C8B-B14F-4D97-AF65-F5344CB8AC3E}">
        <p14:creationId xmlns:p14="http://schemas.microsoft.com/office/powerpoint/2010/main" val="35169776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683568" y="2173217"/>
            <a:ext cx="7632848" cy="5040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96" y="1556792"/>
            <a:ext cx="8242238" cy="4556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972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1187624" y="2132856"/>
            <a:ext cx="633670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Auswertung und Feedback</a:t>
            </a:r>
          </a:p>
          <a:p>
            <a:endParaRPr lang="de-DE" dirty="0"/>
          </a:p>
          <a:p>
            <a:r>
              <a:rPr lang="de-DE" dirty="0"/>
              <a:t>Was hat mir die Fallberatung gebracht, obwohl nicht mein Fall bearbeitet wurde?</a:t>
            </a:r>
          </a:p>
          <a:p>
            <a:endParaRPr lang="de-DE" dirty="0"/>
          </a:p>
          <a:p>
            <a:r>
              <a:rPr lang="de-DE" dirty="0"/>
              <a:t>Was könnte anders laufen?</a:t>
            </a:r>
          </a:p>
          <a:p>
            <a:endParaRPr lang="de-DE" dirty="0"/>
          </a:p>
          <a:p>
            <a:r>
              <a:rPr lang="de-DE" dirty="0"/>
              <a:t>Hat die Beratungsmethode ( Brainstorming, „Gute Ratschläge“) gepasst?</a:t>
            </a:r>
          </a:p>
          <a:p>
            <a:endParaRPr lang="de-DE" dirty="0"/>
          </a:p>
          <a:p>
            <a:r>
              <a:rPr lang="de-DE" dirty="0"/>
              <a:t>Passt das Tool für meinen Ausbildungsalltag?</a:t>
            </a:r>
          </a:p>
          <a:p>
            <a:endParaRPr lang="de-DE" dirty="0"/>
          </a:p>
          <a:p>
            <a:r>
              <a:rPr lang="de-DE" sz="1200"/>
              <a:t>Quellen </a:t>
            </a:r>
            <a:r>
              <a:rPr lang="de-DE" sz="1200" dirty="0"/>
              <a:t>zur Kollegialen Fallberatung: </a:t>
            </a:r>
          </a:p>
          <a:p>
            <a:r>
              <a:rPr lang="de-DE" sz="14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Lucida Sans" panose="020B0602030504020204" pitchFamily="34" charset="0"/>
                <a:hlinkClick r:id="rId2"/>
              </a:rPr>
              <a:t>Microsoft Word - </a:t>
            </a:r>
            <a:r>
              <a:rPr lang="de-DE" sz="1400" u="sng" dirty="0" err="1">
                <a:solidFill>
                  <a:srgbClr val="0563C1"/>
                </a:solidFill>
                <a:effectLst/>
                <a:latin typeface="Calibri" panose="020F0502020204030204" pitchFamily="34" charset="0"/>
                <a:ea typeface="Lucida Sans" panose="020B0602030504020204" pitchFamily="34" charset="0"/>
                <a:hlinkClick r:id="rId2"/>
              </a:rPr>
              <a:t>SELBSTSTUDIUM_Kollegiale</a:t>
            </a:r>
            <a:r>
              <a:rPr lang="de-DE" sz="14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Lucida Sans" panose="020B0602030504020204" pitchFamily="34" charset="0"/>
                <a:hlinkClick r:id="rId2"/>
              </a:rPr>
              <a:t> Fallberatung (uol.de)</a:t>
            </a:r>
            <a:endParaRPr lang="de-DE" sz="1400" u="sng" dirty="0">
              <a:solidFill>
                <a:srgbClr val="0563C1"/>
              </a:solidFill>
              <a:effectLst/>
              <a:latin typeface="Calibri" panose="020F0502020204030204" pitchFamily="34" charset="0"/>
              <a:ea typeface="Lucida Sans" panose="020B0602030504020204" pitchFamily="34" charset="0"/>
            </a:endParaRPr>
          </a:p>
          <a:p>
            <a:r>
              <a:rPr lang="de-DE" sz="14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Lucida Sans" panose="020B0602030504020204" pitchFamily="34" charset="0"/>
                <a:hlinkClick r:id="rId3"/>
              </a:rPr>
              <a:t>Methodik und Ablauf von kollegialer Beratung in sechs Phasen (kollegiale-beratung.de)</a:t>
            </a:r>
            <a:endParaRPr lang="de-DE" sz="1400" dirty="0">
              <a:effectLst/>
              <a:latin typeface="Calibri" panose="020F0502020204030204" pitchFamily="34" charset="0"/>
              <a:ea typeface="Lucida Sans" panose="020B0602030504020204" pitchFamily="34" charset="0"/>
            </a:endParaRPr>
          </a:p>
          <a:p>
            <a:endParaRPr lang="de-DE" sz="1400" dirty="0">
              <a:effectLst/>
              <a:latin typeface="Calibri" panose="020F0502020204030204" pitchFamily="34" charset="0"/>
              <a:ea typeface="Lucida Sans" panose="020B0602030504020204" pitchFamily="34" charset="0"/>
            </a:endParaRPr>
          </a:p>
          <a:p>
            <a:endParaRPr lang="de-DE" sz="1200" dirty="0"/>
          </a:p>
          <a:p>
            <a:endParaRPr lang="de-DE" sz="1200" dirty="0"/>
          </a:p>
          <a:p>
            <a:endParaRPr lang="de-DE" dirty="0"/>
          </a:p>
          <a:p>
            <a:r>
              <a:rPr lang="de-DE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509836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7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Folie 1&quot;/&gt;&lt;property id=&quot;20307&quot; value=&quot;256&quot;/&gt;&lt;/object&gt;&lt;/object&gt;&lt;object type=&quot;8&quot; unique_id=&quot;10006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Deimos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368</Words>
  <Application>Microsoft Office PowerPoint</Application>
  <PresentationFormat>Bildschirmpräsentation (4:3)</PresentationFormat>
  <Paragraphs>63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6" baseType="lpstr">
      <vt:lpstr>Arial</vt:lpstr>
      <vt:lpstr>Arial Rounded MT Bold</vt:lpstr>
      <vt:lpstr>Calibri</vt:lpstr>
      <vt:lpstr>Courier New</vt:lpstr>
      <vt:lpstr>Lucida Sans</vt:lpstr>
      <vt:lpstr>Lucida Sans Unicode</vt:lpstr>
      <vt:lpstr>Wingdings</vt:lpstr>
      <vt:lpstr>Office-Design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teamAdwork Werbeagentur GbR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Petra Liedtke</dc:creator>
  <cp:lastModifiedBy>Hahne, Ilka</cp:lastModifiedBy>
  <cp:revision>285</cp:revision>
  <cp:lastPrinted>2024-09-24T08:09:49Z</cp:lastPrinted>
  <dcterms:created xsi:type="dcterms:W3CDTF">2015-01-08T16:20:25Z</dcterms:created>
  <dcterms:modified xsi:type="dcterms:W3CDTF">2024-10-22T09:08:33Z</dcterms:modified>
</cp:coreProperties>
</file>