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36" r:id="rId2"/>
    <p:sldId id="340" r:id="rId3"/>
    <p:sldId id="368" r:id="rId4"/>
    <p:sldId id="337" r:id="rId5"/>
    <p:sldId id="338" r:id="rId6"/>
    <p:sldId id="358" r:id="rId7"/>
    <p:sldId id="363" r:id="rId8"/>
    <p:sldId id="365" r:id="rId9"/>
    <p:sldId id="364" r:id="rId10"/>
    <p:sldId id="366" r:id="rId11"/>
    <p:sldId id="349" r:id="rId12"/>
    <p:sldId id="367" r:id="rId13"/>
    <p:sldId id="370" r:id="rId14"/>
    <p:sldId id="371" r:id="rId15"/>
    <p:sldId id="372" r:id="rId16"/>
    <p:sldId id="369" r:id="rId17"/>
    <p:sldId id="373" r:id="rId18"/>
    <p:sldId id="374" r:id="rId19"/>
    <p:sldId id="362" r:id="rId20"/>
  </p:sldIdLst>
  <p:sldSz cx="9144000" cy="6858000" type="screen4x3"/>
  <p:notesSz cx="6797675" cy="9928225"/>
  <p:custDataLst>
    <p:tags r:id="rId23"/>
  </p:custData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B000"/>
    <a:srgbClr val="88AC04"/>
    <a:srgbClr val="79AE02"/>
    <a:srgbClr val="3FB000"/>
    <a:srgbClr val="04B018"/>
    <a:srgbClr val="C0F2C6"/>
    <a:srgbClr val="FF6565"/>
    <a:srgbClr val="FF9B9B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Objects="1" showGuides="1">
      <p:cViewPr varScale="1">
        <p:scale>
          <a:sx n="66" d="100"/>
          <a:sy n="66" d="100"/>
        </p:scale>
        <p:origin x="1264" y="3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53E5D-EB44-45B6-B74C-B3ED47917E85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37C8D-86D0-4097-A312-6CDA092FE9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7868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D9834-3A8D-4CD6-8F4A-21B51947B054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897F4-ED34-4BB8-B4D4-A50EC4F00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979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699" y="6196192"/>
            <a:ext cx="1709060" cy="432551"/>
          </a:xfrm>
          <a:prstGeom prst="rect">
            <a:avLst/>
          </a:prstGeom>
        </p:spPr>
      </p:pic>
      <p:pic>
        <p:nvPicPr>
          <p:cNvPr id="4" name="Bild 3" descr="140209_rotes-Band-A4-fr Kopie Kopie.jpg"/>
          <p:cNvPicPr>
            <a:picLocks noChangeAspect="1"/>
          </p:cNvPicPr>
          <p:nvPr userDrawn="1"/>
        </p:nvPicPr>
        <p:blipFill>
          <a:blip r:embed="rId4"/>
          <a:srcRect t="42222"/>
          <a:stretch>
            <a:fillRect/>
          </a:stretch>
        </p:blipFill>
        <p:spPr>
          <a:xfrm>
            <a:off x="416" y="0"/>
            <a:ext cx="9151200" cy="396570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ndo.de/beitraege/d75ceacb-7c58-45b5-8b20-3620866ba69f" TargetMode="External"/><Relationship Id="rId2" Type="http://schemas.openxmlformats.org/officeDocument/2006/relationships/hyperlink" Target="https://leando.de/beitraege/8ca7b23a-bf9f-46cf-8357-5ee0ad5332a0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leando.de/learnmap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kollegiale-beratung.de/methodik-und-ablauf-von-kollegialer-beratung-in-sechs-phasen.html" TargetMode="External"/><Relationship Id="rId2" Type="http://schemas.openxmlformats.org/officeDocument/2006/relationships/hyperlink" Target="https://uol.de/fileadmin/user_upload/diz/download/Studium_und_Lehre/Zusatzangebote/SELBSTSTUDIUM_Kollegiale_Fallberatung_06-2020.pdf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484784"/>
            <a:ext cx="3513314" cy="1788596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4322466" y="3846239"/>
            <a:ext cx="527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de-DE" sz="36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  <a:p>
            <a:endParaRPr lang="de-DE" sz="36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89" y="3356992"/>
            <a:ext cx="7705725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20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375511"/>
            <a:ext cx="4536504" cy="406660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05D7240-977E-6969-E456-11D6B6B2F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8" b="10778"/>
          <a:stretch/>
        </p:blipFill>
        <p:spPr>
          <a:xfrm>
            <a:off x="945251" y="4222365"/>
            <a:ext cx="1740154" cy="13650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24280B6-E8BD-0507-D31B-BED2C53BA4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8" b="10778"/>
          <a:stretch/>
        </p:blipFill>
        <p:spPr>
          <a:xfrm rot="671109">
            <a:off x="2966157" y="4308144"/>
            <a:ext cx="1740154" cy="13650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290C1892-152F-ECBC-8049-AECF5052A8E8}"/>
              </a:ext>
            </a:extLst>
          </p:cNvPr>
          <p:cNvSpPr txBox="1">
            <a:spLocks/>
          </p:cNvSpPr>
          <p:nvPr/>
        </p:nvSpPr>
        <p:spPr>
          <a:xfrm>
            <a:off x="3082026" y="5770990"/>
            <a:ext cx="1740154" cy="452578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rgbClr val="05633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 dirty="0">
                <a:latin typeface="Calibri"/>
              </a:rPr>
              <a:t>Nenja Paulke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6036E0DD-8AE8-D59F-860A-0551E33DF2A4}"/>
              </a:ext>
            </a:extLst>
          </p:cNvPr>
          <p:cNvSpPr txBox="1">
            <a:spLocks/>
          </p:cNvSpPr>
          <p:nvPr/>
        </p:nvSpPr>
        <p:spPr>
          <a:xfrm>
            <a:off x="960046" y="5770990"/>
            <a:ext cx="1740154" cy="452578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rgbClr val="05633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 dirty="0">
                <a:latin typeface="Calibri"/>
              </a:rPr>
              <a:t>Ilka Hahne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44" b="23651"/>
          <a:stretch/>
        </p:blipFill>
        <p:spPr>
          <a:xfrm rot="283529">
            <a:off x="3046702" y="4393918"/>
            <a:ext cx="1570167" cy="1189666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1" t="14262" r="8759" b="29578"/>
          <a:stretch/>
        </p:blipFill>
        <p:spPr>
          <a:xfrm rot="21200173">
            <a:off x="1023667" y="4274344"/>
            <a:ext cx="1583322" cy="122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02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899592" y="1772816"/>
            <a:ext cx="7200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Agenda</a:t>
            </a:r>
          </a:p>
          <a:p>
            <a:endParaRPr lang="de-DE" dirty="0"/>
          </a:p>
          <a:p>
            <a:r>
              <a:rPr lang="de-DE" dirty="0"/>
              <a:t>14.00 - 14.15 Vorstellungsrunde und Erwartungen </a:t>
            </a:r>
          </a:p>
          <a:p>
            <a:endParaRPr lang="de-DE" dirty="0"/>
          </a:p>
          <a:p>
            <a:r>
              <a:rPr lang="de-DE" dirty="0"/>
              <a:t>14.15 - 14.45 Vorstellung Leando &amp; Chancenschmiede 			                </a:t>
            </a:r>
          </a:p>
          <a:p>
            <a:r>
              <a:rPr lang="de-DE" dirty="0"/>
              <a:t>14.45 – 15.00 Pause</a:t>
            </a:r>
          </a:p>
          <a:p>
            <a:endParaRPr lang="de-DE" dirty="0"/>
          </a:p>
          <a:p>
            <a:r>
              <a:rPr lang="de-DE" dirty="0"/>
              <a:t>15.00 – 15.15 Vorstellung Methode kollegiale Fallberatung</a:t>
            </a:r>
          </a:p>
          <a:p>
            <a:endParaRPr lang="de-DE" dirty="0"/>
          </a:p>
          <a:p>
            <a:r>
              <a:rPr lang="de-DE" dirty="0"/>
              <a:t>15.15 – 15.45 Simulation einer kollegialen Fallberatung</a:t>
            </a:r>
          </a:p>
          <a:p>
            <a:endParaRPr lang="de-DE" dirty="0"/>
          </a:p>
          <a:p>
            <a:r>
              <a:rPr lang="de-DE" dirty="0"/>
              <a:t>15.45 – 16.15 Auswertung und Feedback</a:t>
            </a:r>
          </a:p>
          <a:p>
            <a:endParaRPr lang="de-DE" dirty="0"/>
          </a:p>
          <a:p>
            <a:r>
              <a:rPr lang="de-DE" dirty="0"/>
              <a:t>16.15 – 16.30 Online Feedback &amp; Verabschiedung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9497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628801"/>
            <a:ext cx="6338715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903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0" y="1556792"/>
            <a:ext cx="6912769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94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38116" y="1772816"/>
            <a:ext cx="763284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dirty="0"/>
          </a:p>
          <a:p>
            <a:r>
              <a:rPr lang="de-DE" b="1" dirty="0"/>
              <a:t>Echte Chancen schmieden – das möchten wir zusammen mit allen Mitgliedern unserer Community schaffen!</a:t>
            </a:r>
          </a:p>
          <a:p>
            <a:endParaRPr lang="de-DE" dirty="0"/>
          </a:p>
          <a:p>
            <a:r>
              <a:rPr lang="de-DE" dirty="0"/>
              <a:t>Um Menschen mit Unterstützungsbedarf auszubilden, braucht das Ausbildungspersonal Hilfestellung, die wir in Form von</a:t>
            </a:r>
          </a:p>
          <a:p>
            <a:endParaRPr lang="de-DE" dirty="0"/>
          </a:p>
          <a:p>
            <a:pPr marL="285750" indent="-285750">
              <a:lnSpc>
                <a:spcPct val="150000"/>
              </a:lnSpc>
              <a:buClr>
                <a:srgbClr val="9FB000"/>
              </a:buClr>
              <a:buFont typeface="Wingdings" panose="05000000000000000000" pitchFamily="2" charset="2"/>
              <a:buChar char="§"/>
            </a:pPr>
            <a:r>
              <a:rPr lang="de-DE" dirty="0"/>
              <a:t>praxisnahen Arbeitshilfen</a:t>
            </a:r>
          </a:p>
          <a:p>
            <a:pPr marL="285750" indent="-285750">
              <a:lnSpc>
                <a:spcPct val="150000"/>
              </a:lnSpc>
              <a:buClr>
                <a:srgbClr val="9FB000"/>
              </a:buClr>
              <a:buFont typeface="Wingdings" panose="05000000000000000000" pitchFamily="2" charset="2"/>
              <a:buChar char="§"/>
            </a:pPr>
            <a:r>
              <a:rPr lang="de-DE" dirty="0"/>
              <a:t>anwendungsorientierten Informationen</a:t>
            </a:r>
          </a:p>
          <a:p>
            <a:pPr marL="285750" indent="-285750">
              <a:lnSpc>
                <a:spcPct val="150000"/>
              </a:lnSpc>
              <a:buClr>
                <a:srgbClr val="9FB000"/>
              </a:buClr>
              <a:buFont typeface="Wingdings" panose="05000000000000000000" pitchFamily="2" charset="2"/>
              <a:buChar char="§"/>
            </a:pPr>
            <a:r>
              <a:rPr lang="de-DE" dirty="0"/>
              <a:t>Fallbeispielen guter Ausbildungspraxis</a:t>
            </a:r>
          </a:p>
          <a:p>
            <a:pPr marL="285750" indent="-285750">
              <a:lnSpc>
                <a:spcPct val="150000"/>
              </a:lnSpc>
              <a:buClr>
                <a:srgbClr val="9FB000"/>
              </a:buClr>
              <a:buFont typeface="Wingdings" panose="05000000000000000000" pitchFamily="2" charset="2"/>
              <a:buChar char="§"/>
            </a:pPr>
            <a:r>
              <a:rPr lang="de-DE" dirty="0"/>
              <a:t>Raum für moderierten Austausch und Vernetzung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dirty="0"/>
              <a:t>anbieten.</a:t>
            </a:r>
          </a:p>
        </p:txBody>
      </p:sp>
    </p:spTree>
    <p:extLst>
      <p:ext uri="{BB962C8B-B14F-4D97-AF65-F5344CB8AC3E}">
        <p14:creationId xmlns:p14="http://schemas.microsoft.com/office/powerpoint/2010/main" val="3924962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484784"/>
            <a:ext cx="6493548" cy="489781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2563006"/>
            <a:ext cx="1893215" cy="186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56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7D1D57E8-D0CF-448E-A56E-375598842C0D}"/>
              </a:ext>
            </a:extLst>
          </p:cNvPr>
          <p:cNvSpPr txBox="1"/>
          <p:nvPr/>
        </p:nvSpPr>
        <p:spPr>
          <a:xfrm>
            <a:off x="827584" y="1556792"/>
            <a:ext cx="7416824" cy="5304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de-DE" sz="18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 kann ich eine Community gründen?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de-DE" sz="1800" u="sng" dirty="0">
                <a:solidFill>
                  <a:srgbClr val="0563C1"/>
                </a:solidFill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https://leando.de/beitraege/8ca7b23a-bf9f-46cf-8357-5ee0ad5332a0</a:t>
            </a:r>
            <a:endParaRPr lang="de-DE" sz="1800" dirty="0">
              <a:effectLst/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de-DE" sz="18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de-DE" sz="18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Welche Funktionen bietet eine Community?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de-DE" sz="1800" u="sng" dirty="0">
                <a:solidFill>
                  <a:srgbClr val="0563C1"/>
                </a:solidFill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https://leando.de/beitraege/d75ceacb-7c58-45b5-8b20-3620866ba69f</a:t>
            </a:r>
            <a:endParaRPr lang="de-DE" sz="1800" u="sng" dirty="0">
              <a:solidFill>
                <a:srgbClr val="0563C1"/>
              </a:solidFill>
              <a:effectLst/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de-DE" dirty="0"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de-DE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Lernpfade: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de-DE" dirty="0">
                <a:hlinkClick r:id="rId4"/>
              </a:rPr>
              <a:t>Leando | Lernwelt</a:t>
            </a:r>
            <a:endParaRPr lang="de-DE" sz="1800" dirty="0">
              <a:effectLst/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de-DE" sz="18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8522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38116" y="1772816"/>
            <a:ext cx="7632848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b="1" dirty="0"/>
              <a:t>Eine Community lebt von ihren Mitgliedern</a:t>
            </a:r>
            <a:r>
              <a:rPr lang="de-DE" dirty="0"/>
              <a:t>, die sich austauschen und diskutieren, voneinander lernen, Erfahrungen und Wissen teilen, gemeinsam Lösungen erarbeiten, beispielsweise:</a:t>
            </a:r>
          </a:p>
          <a:p>
            <a:pPr marL="285750" indent="-285750">
              <a:buClr>
                <a:srgbClr val="9FB000"/>
              </a:buClr>
              <a:buFont typeface="Wingdings" panose="05000000000000000000" pitchFamily="2" charset="2"/>
              <a:buChar char="§"/>
            </a:pPr>
            <a:r>
              <a:rPr lang="de-DE" dirty="0"/>
              <a:t>Wie unterstütze ich meine*n Azubi dabei seine/ihre Alltagskompetenzen auszubauen, um die Ausbildung durchzuhalten und erfolgreich abzuschließen?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9FB000"/>
              </a:buClr>
              <a:buFont typeface="Wingdings" panose="05000000000000000000" pitchFamily="2" charset="2"/>
              <a:buChar char="§"/>
            </a:pPr>
            <a:r>
              <a:rPr lang="de-DE" dirty="0"/>
              <a:t>Wie gebe ich gutes Feedback?</a:t>
            </a:r>
          </a:p>
          <a:p>
            <a:pPr marL="285750" indent="-285750">
              <a:buClr>
                <a:srgbClr val="9FB000"/>
              </a:buClr>
              <a:buFont typeface="Wingdings" panose="05000000000000000000" pitchFamily="2" charset="2"/>
              <a:buChar char="§"/>
            </a:pPr>
            <a:r>
              <a:rPr lang="de-DE" dirty="0"/>
              <a:t>Welche Fördermöglichkeiten gibt es für mich als Betrieb und meine*n Azubi?</a:t>
            </a:r>
          </a:p>
          <a:p>
            <a:pPr marL="285750" indent="-285750">
              <a:lnSpc>
                <a:spcPct val="150000"/>
              </a:lnSpc>
              <a:buClr>
                <a:srgbClr val="9FB000"/>
              </a:buClr>
              <a:buFont typeface="Wingdings" panose="05000000000000000000" pitchFamily="2" charset="2"/>
              <a:buChar char="§"/>
            </a:pPr>
            <a:r>
              <a:rPr lang="de-DE" dirty="0"/>
              <a:t>Wie fülle ich amtliche Dokumente für meine*n Azubi aus?</a:t>
            </a:r>
          </a:p>
          <a:p>
            <a:pPr marL="285750" indent="-285750">
              <a:lnSpc>
                <a:spcPct val="150000"/>
              </a:lnSpc>
              <a:buClr>
                <a:srgbClr val="9FB000"/>
              </a:buClr>
              <a:buFont typeface="Wingdings" panose="05000000000000000000" pitchFamily="2" charset="2"/>
              <a:buChar char="§"/>
            </a:pPr>
            <a:r>
              <a:rPr lang="de-DE" dirty="0"/>
              <a:t>Welche alternativen Ausbildungsmöglichkeiten gibt es?</a:t>
            </a:r>
          </a:p>
          <a:p>
            <a:pPr marL="285750" indent="-285750">
              <a:lnSpc>
                <a:spcPct val="150000"/>
              </a:lnSpc>
              <a:buClr>
                <a:srgbClr val="9FB000"/>
              </a:buClr>
              <a:buFont typeface="Wingdings" panose="05000000000000000000" pitchFamily="2" charset="2"/>
              <a:buChar char="§"/>
            </a:pPr>
            <a:r>
              <a:rPr lang="de-DE" dirty="0"/>
              <a:t>Wie kann Inklusion gelingen?</a:t>
            </a:r>
          </a:p>
        </p:txBody>
      </p:sp>
    </p:spTree>
    <p:extLst>
      <p:ext uri="{BB962C8B-B14F-4D97-AF65-F5344CB8AC3E}">
        <p14:creationId xmlns:p14="http://schemas.microsoft.com/office/powerpoint/2010/main" val="2851783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66E83AF-F760-4D29-853A-702183F5AA1A}"/>
              </a:ext>
            </a:extLst>
          </p:cNvPr>
          <p:cNvSpPr txBox="1"/>
          <p:nvPr/>
        </p:nvSpPr>
        <p:spPr>
          <a:xfrm>
            <a:off x="1763688" y="3508682"/>
            <a:ext cx="21602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Pause</a:t>
            </a:r>
          </a:p>
          <a:p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39885" y="2444891"/>
            <a:ext cx="4224470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659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61" y="1628800"/>
            <a:ext cx="8512278" cy="42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31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C583B19-734E-46CC-9505-261924896C7F}"/>
              </a:ext>
            </a:extLst>
          </p:cNvPr>
          <p:cNvSpPr txBox="1"/>
          <p:nvPr/>
        </p:nvSpPr>
        <p:spPr>
          <a:xfrm flipH="1">
            <a:off x="945311" y="2132856"/>
            <a:ext cx="715508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r>
              <a:rPr lang="de-DE" sz="2000" i="1" dirty="0"/>
              <a:t>Welches der Probleme kennen Sie?</a:t>
            </a:r>
          </a:p>
          <a:p>
            <a:endParaRPr lang="de-DE" sz="1400" dirty="0"/>
          </a:p>
          <a:p>
            <a:r>
              <a:rPr lang="de-DE" b="1" dirty="0"/>
              <a:t>Kollegiale Fallberatung </a:t>
            </a:r>
          </a:p>
          <a:p>
            <a:endParaRPr lang="de-DE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die Kollegiale Fallberatung ist ein strukturiertes Beratungsgespräch unter Kolleg*innen, bei dem nach Lösungen für ein konkretes berufliches Problem gesucht wird.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folgt einem vorgegebenen Ablauf mit verteilten Rollen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das Vorgehen ist strikt in Phasen (Schritten) gegliedert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5-10 Personen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hier die verkürzte Version in 30 Minuten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auch online möglich</a:t>
            </a:r>
          </a:p>
          <a:p>
            <a:r>
              <a:rPr lang="de-DE" dirty="0"/>
              <a:t> </a:t>
            </a:r>
          </a:p>
          <a:p>
            <a:endParaRPr lang="de-DE" sz="1400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3343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804890" y="1700808"/>
            <a:ext cx="78715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Rollen der Gruppenmitglieder </a:t>
            </a:r>
          </a:p>
          <a:p>
            <a:endParaRPr lang="de-DE" sz="1600" dirty="0"/>
          </a:p>
          <a:p>
            <a:pPr lvl="0"/>
            <a:r>
              <a:rPr lang="de-DE" sz="1600" b="1" dirty="0"/>
              <a:t>Moderator*in</a:t>
            </a:r>
            <a:r>
              <a:rPr lang="de-DE" sz="1600" dirty="0"/>
              <a:t> </a:t>
            </a:r>
            <a:r>
              <a:rPr lang="de-DE" sz="1400" dirty="0"/>
              <a:t>strukturiert, achtet auf Einhaltung der Regeln/des Schemas, unterstützt ggfs. den Fallgebenden bei der Formulierung der Fragestellung</a:t>
            </a:r>
          </a:p>
          <a:p>
            <a:pPr lvl="0"/>
            <a:endParaRPr lang="de-DE" sz="1600" b="1" dirty="0"/>
          </a:p>
          <a:p>
            <a:pPr lvl="0"/>
            <a:r>
              <a:rPr lang="de-DE" sz="1600" b="1" dirty="0"/>
              <a:t>Zeitwächter*in/Protokollant*in</a:t>
            </a:r>
            <a:r>
              <a:rPr lang="de-DE" sz="1600" dirty="0"/>
              <a:t> </a:t>
            </a:r>
            <a:r>
              <a:rPr lang="de-DE" sz="1400" dirty="0"/>
              <a:t>hat die Zeit im Blick und schreibt stichpunktartig Perspektiven und Ideen mit</a:t>
            </a:r>
          </a:p>
          <a:p>
            <a:pPr lvl="0"/>
            <a:endParaRPr lang="de-DE" sz="1600" b="1" dirty="0"/>
          </a:p>
          <a:p>
            <a:pPr lvl="0"/>
            <a:r>
              <a:rPr lang="de-DE" sz="1600" b="1" dirty="0"/>
              <a:t>Fallgeber*in</a:t>
            </a:r>
            <a:r>
              <a:rPr lang="de-DE" sz="1600" dirty="0"/>
              <a:t>: </a:t>
            </a:r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de-DE" sz="1400" dirty="0"/>
              <a:t>stellt der Runde eine aktuelle Praxissituation bzw. einen Fall vor. </a:t>
            </a:r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de-DE" sz="1400" dirty="0"/>
              <a:t>schildert seine/ihre Perspektive und gibt wichtige Informationen, die zum Verständnis der Situation bzw. des Falls beitragen. </a:t>
            </a:r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de-DE" sz="1400" dirty="0"/>
              <a:t>formuliert eine Schlüsselfrage, die das aktuelle Anliegen widerspiegelt. Es können auch Emotionen verbalisiert werden - der Grad der Öffnung beim Erzählen bleibt dem Fallgebenden überlassen, aber je größer die Öffnung, desto konkreter und hilfreicher kann die Beratung ausfallen.</a:t>
            </a:r>
          </a:p>
          <a:p>
            <a:pPr lvl="0"/>
            <a:endParaRPr lang="de-DE" sz="1600" b="1" dirty="0"/>
          </a:p>
          <a:p>
            <a:pPr lvl="0"/>
            <a:r>
              <a:rPr lang="de-DE" sz="1600" b="1" dirty="0"/>
              <a:t>Beratende</a:t>
            </a:r>
            <a:endParaRPr lang="de-DE" sz="16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7108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683568" y="2492896"/>
            <a:ext cx="7272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Regeln </a:t>
            </a:r>
            <a:endParaRPr lang="de-DE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Schritte werden strikt eingehalten.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Fallgeber*in stellt Fall fokussiert auf die eigene Fragestellung dar.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Beratende hören aufmerksam zu und achten auf Stimme, Körpersprache, Reihenfolge der Informationen und eigene Empfindungen.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Fallgeber*in wird nicht unterbrochen.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Statements und/oder Diskussionen sind nicht erlaubt.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Fallgeber*in hält sich ganz zurück, nimmt auf, was den Beratenden zur Fragestellung einfällt.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5373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754849" y="1844824"/>
            <a:ext cx="7848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Beispiele: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Konflikte mit oder zwischen Auszubildenden, Kolleg*innen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Veränderung von Verhaltensweisen von Azubis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Bewältigung neuer Aufgaben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Situationen, die Sie unsicher zurücklassen, richtig gehandelt zu haben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Weitere Situationen oder Erfahrungen, die Sie im Nachhinein gedanklich weiterbeschäftigen oder die Unzufriedenheit nach sich ziehen</a:t>
            </a:r>
          </a:p>
          <a:p>
            <a:r>
              <a:rPr lang="de-DE" dirty="0"/>
              <a:t> </a:t>
            </a:r>
          </a:p>
          <a:p>
            <a:r>
              <a:rPr lang="de-DE" dirty="0"/>
              <a:t> </a:t>
            </a:r>
          </a:p>
          <a:p>
            <a:r>
              <a:rPr lang="de-DE" dirty="0"/>
              <a:t>Voraussetzungen:</a:t>
            </a:r>
          </a:p>
          <a:p>
            <a:pPr lvl="0"/>
            <a:r>
              <a:rPr lang="de-DE" dirty="0"/>
              <a:t>Vertrauen und Vertraulichkeit, Verschwiegenheit</a:t>
            </a:r>
          </a:p>
          <a:p>
            <a:pPr lvl="0"/>
            <a:r>
              <a:rPr lang="de-DE" dirty="0"/>
              <a:t>Offenheit, Unterstützung und Beteiligung, Wertschätzung</a:t>
            </a:r>
          </a:p>
          <a:p>
            <a:r>
              <a:rPr lang="de-DE" dirty="0"/>
              <a:t> 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3496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47664" y="314096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Haben Sie einen Fall, den wir bearbeiten könnten?</a:t>
            </a:r>
          </a:p>
        </p:txBody>
      </p:sp>
    </p:spTree>
    <p:extLst>
      <p:ext uri="{BB962C8B-B14F-4D97-AF65-F5344CB8AC3E}">
        <p14:creationId xmlns:p14="http://schemas.microsoft.com/office/powerpoint/2010/main" val="3516977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683568" y="2173217"/>
            <a:ext cx="7632848" cy="504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96" y="1556792"/>
            <a:ext cx="8242238" cy="455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72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187624" y="2132856"/>
            <a:ext cx="633670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Auswertung und Feedback</a:t>
            </a:r>
          </a:p>
          <a:p>
            <a:endParaRPr lang="de-DE" dirty="0"/>
          </a:p>
          <a:p>
            <a:r>
              <a:rPr lang="de-DE" dirty="0"/>
              <a:t>Was hat mir die Fallberatung gebracht, obwohl nicht mein Fall bearbeitet wurde?</a:t>
            </a:r>
          </a:p>
          <a:p>
            <a:endParaRPr lang="de-DE" dirty="0"/>
          </a:p>
          <a:p>
            <a:r>
              <a:rPr lang="de-DE" dirty="0"/>
              <a:t>Was könnte anders laufen?</a:t>
            </a:r>
          </a:p>
          <a:p>
            <a:endParaRPr lang="de-DE" dirty="0"/>
          </a:p>
          <a:p>
            <a:r>
              <a:rPr lang="de-DE" dirty="0"/>
              <a:t>Hat die Beratungsmethode ( Brainstorming, „Gute Ratschläge“) gepasst?</a:t>
            </a:r>
          </a:p>
          <a:p>
            <a:endParaRPr lang="de-DE" dirty="0"/>
          </a:p>
          <a:p>
            <a:r>
              <a:rPr lang="de-DE" dirty="0"/>
              <a:t>Passt das Tool für meinen Ausbildungsalltag?</a:t>
            </a:r>
          </a:p>
          <a:p>
            <a:endParaRPr lang="de-DE" dirty="0"/>
          </a:p>
          <a:p>
            <a:r>
              <a:rPr lang="de-DE" sz="1200"/>
              <a:t>Quellen </a:t>
            </a:r>
            <a:r>
              <a:rPr lang="de-DE" sz="1200" dirty="0"/>
              <a:t>zur Kollegialen Fallberatung: </a:t>
            </a:r>
          </a:p>
          <a:p>
            <a:r>
              <a:rPr lang="de-DE" sz="14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Lucida Sans" panose="020B0602030504020204" pitchFamily="34" charset="0"/>
                <a:hlinkClick r:id="rId2"/>
              </a:rPr>
              <a:t>Microsoft Word - </a:t>
            </a:r>
            <a:r>
              <a:rPr lang="de-DE" sz="1400" u="sng" dirty="0" err="1">
                <a:solidFill>
                  <a:srgbClr val="0563C1"/>
                </a:solidFill>
                <a:effectLst/>
                <a:latin typeface="Calibri" panose="020F0502020204030204" pitchFamily="34" charset="0"/>
                <a:ea typeface="Lucida Sans" panose="020B0602030504020204" pitchFamily="34" charset="0"/>
                <a:hlinkClick r:id="rId2"/>
              </a:rPr>
              <a:t>SELBSTSTUDIUM_Kollegiale</a:t>
            </a:r>
            <a:r>
              <a:rPr lang="de-DE" sz="14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Lucida Sans" panose="020B0602030504020204" pitchFamily="34" charset="0"/>
                <a:hlinkClick r:id="rId2"/>
              </a:rPr>
              <a:t> Fallberatung (uol.de)</a:t>
            </a:r>
            <a:endParaRPr lang="de-DE" sz="14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Lucida Sans" panose="020B0602030504020204" pitchFamily="34" charset="0"/>
            </a:endParaRPr>
          </a:p>
          <a:p>
            <a:r>
              <a:rPr lang="de-DE" sz="14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Lucida Sans" panose="020B0602030504020204" pitchFamily="34" charset="0"/>
                <a:hlinkClick r:id="rId3"/>
              </a:rPr>
              <a:t>Methodik und Ablauf von kollegialer Beratung in sechs Phasen (kollegiale-beratung.de)</a:t>
            </a:r>
            <a:endParaRPr lang="de-DE" sz="1400" dirty="0">
              <a:effectLst/>
              <a:latin typeface="Calibri" panose="020F0502020204030204" pitchFamily="34" charset="0"/>
              <a:ea typeface="Lucida Sans" panose="020B0602030504020204" pitchFamily="34" charset="0"/>
            </a:endParaRPr>
          </a:p>
          <a:p>
            <a:endParaRPr lang="de-DE" sz="1400" dirty="0">
              <a:effectLst/>
              <a:latin typeface="Calibri" panose="020F0502020204030204" pitchFamily="34" charset="0"/>
              <a:ea typeface="Lucida Sans" panose="020B0602030504020204" pitchFamily="34" charset="0"/>
            </a:endParaRPr>
          </a:p>
          <a:p>
            <a:endParaRPr lang="de-DE" sz="1200" dirty="0"/>
          </a:p>
          <a:p>
            <a:endParaRPr lang="de-DE" sz="1200" dirty="0"/>
          </a:p>
          <a:p>
            <a:endParaRPr lang="de-DE" dirty="0"/>
          </a:p>
          <a:p>
            <a:r>
              <a:rPr lang="de-DE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50983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628800"/>
            <a:ext cx="7869907" cy="440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873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Folie 1&quot;/&gt;&lt;property id=&quot;20307&quot; value=&quot;256&quot;/&gt;&lt;/object&gt;&lt;/object&gt;&lt;object type=&quot;8&quot; unique_id=&quot;10006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imo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637</Words>
  <Application>Microsoft Office PowerPoint</Application>
  <PresentationFormat>Bildschirmpräsentation (4:3)</PresentationFormat>
  <Paragraphs>109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7" baseType="lpstr">
      <vt:lpstr>Arial</vt:lpstr>
      <vt:lpstr>Arial Rounded MT Bold</vt:lpstr>
      <vt:lpstr>Calibri</vt:lpstr>
      <vt:lpstr>Courier New</vt:lpstr>
      <vt:lpstr>Lucida Sans</vt:lpstr>
      <vt:lpstr>Lucida Sans Unicode</vt:lpstr>
      <vt:lpstr>Wingdings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teamAdwork Werbeagentur GbR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Petra Liedtke</dc:creator>
  <cp:lastModifiedBy>Hahne, Ilka</cp:lastModifiedBy>
  <cp:revision>283</cp:revision>
  <cp:lastPrinted>2024-09-24T08:09:49Z</cp:lastPrinted>
  <dcterms:created xsi:type="dcterms:W3CDTF">2015-01-08T16:20:25Z</dcterms:created>
  <dcterms:modified xsi:type="dcterms:W3CDTF">2024-09-27T11:26:35Z</dcterms:modified>
</cp:coreProperties>
</file>